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FDAE92A-58F5-4B39-B5A1-563C6841005B}" type="datetimeFigureOut">
              <a:rPr lang="lt-LT" smtClean="0"/>
              <a:t>2017.01.17</a:t>
            </a:fld>
            <a:endParaRPr lang="lt-LT"/>
          </a:p>
        </p:txBody>
      </p:sp>
      <p:sp>
        <p:nvSpPr>
          <p:cNvPr id="2" name="Footer Placeholder 1"/>
          <p:cNvSpPr>
            <a:spLocks noGrp="1"/>
          </p:cNvSpPr>
          <p:nvPr>
            <p:ph type="ftr" sz="quarter" idx="11"/>
          </p:nvPr>
        </p:nvSpPr>
        <p:spPr/>
        <p:txBody>
          <a:bodyPr/>
          <a:lstStyle/>
          <a:p>
            <a:endParaRPr lang="lt-LT"/>
          </a:p>
        </p:txBody>
      </p:sp>
      <p:sp>
        <p:nvSpPr>
          <p:cNvPr id="15" name="Slide Number Placeholder 14"/>
          <p:cNvSpPr>
            <a:spLocks noGrp="1"/>
          </p:cNvSpPr>
          <p:nvPr>
            <p:ph type="sldNum" sz="quarter" idx="12"/>
          </p:nvPr>
        </p:nvSpPr>
        <p:spPr>
          <a:xfrm>
            <a:off x="8229600" y="6473952"/>
            <a:ext cx="758952" cy="246888"/>
          </a:xfrm>
        </p:spPr>
        <p:txBody>
          <a:bodyPr/>
          <a:lstStyle/>
          <a:p>
            <a:fld id="{0BF8D43B-3C22-41D1-AEF3-115381DA4670}" type="slidenum">
              <a:rPr lang="lt-LT" smtClean="0"/>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DAE92A-58F5-4B39-B5A1-563C6841005B}" type="datetimeFigureOut">
              <a:rPr lang="lt-LT" smtClean="0"/>
              <a:t>2017.01.17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BF8D43B-3C22-41D1-AEF3-115381DA4670}"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DAE92A-58F5-4B39-B5A1-563C6841005B}" type="datetimeFigureOut">
              <a:rPr lang="lt-LT" smtClean="0"/>
              <a:t>2017.01.17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BF8D43B-3C22-41D1-AEF3-115381DA4670}"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FDAE92A-58F5-4B39-B5A1-563C6841005B}" type="datetimeFigureOut">
              <a:rPr lang="lt-LT" smtClean="0"/>
              <a:t>2017.01.17</a:t>
            </a:fld>
            <a:endParaRPr lang="lt-LT"/>
          </a:p>
        </p:txBody>
      </p:sp>
      <p:sp>
        <p:nvSpPr>
          <p:cNvPr id="19" name="Footer Placeholder 18"/>
          <p:cNvSpPr>
            <a:spLocks noGrp="1"/>
          </p:cNvSpPr>
          <p:nvPr>
            <p:ph type="ftr" sz="quarter" idx="11"/>
          </p:nvPr>
        </p:nvSpPr>
        <p:spPr>
          <a:xfrm>
            <a:off x="3581400" y="76200"/>
            <a:ext cx="2895600" cy="288925"/>
          </a:xfrm>
        </p:spPr>
        <p:txBody>
          <a:bodyPr/>
          <a:lstStyle/>
          <a:p>
            <a:endParaRPr lang="lt-LT"/>
          </a:p>
        </p:txBody>
      </p:sp>
      <p:sp>
        <p:nvSpPr>
          <p:cNvPr id="16" name="Slide Number Placeholder 15"/>
          <p:cNvSpPr>
            <a:spLocks noGrp="1"/>
          </p:cNvSpPr>
          <p:nvPr>
            <p:ph type="sldNum" sz="quarter" idx="12"/>
          </p:nvPr>
        </p:nvSpPr>
        <p:spPr>
          <a:xfrm>
            <a:off x="8229600" y="6473952"/>
            <a:ext cx="758952" cy="246888"/>
          </a:xfrm>
        </p:spPr>
        <p:txBody>
          <a:bodyPr/>
          <a:lstStyle/>
          <a:p>
            <a:fld id="{0BF8D43B-3C22-41D1-AEF3-115381DA4670}" type="slidenum">
              <a:rPr lang="lt-LT" smtClean="0"/>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FDAE92A-58F5-4B39-B5A1-563C6841005B}" type="datetimeFigureOut">
              <a:rPr lang="lt-LT" smtClean="0"/>
              <a:t>2017.01.17</a:t>
            </a:fld>
            <a:endParaRPr lang="lt-LT"/>
          </a:p>
        </p:txBody>
      </p:sp>
      <p:sp>
        <p:nvSpPr>
          <p:cNvPr id="11" name="Footer Placeholder 10"/>
          <p:cNvSpPr>
            <a:spLocks noGrp="1"/>
          </p:cNvSpPr>
          <p:nvPr>
            <p:ph type="ftr" sz="quarter" idx="11"/>
          </p:nvPr>
        </p:nvSpPr>
        <p:spPr/>
        <p:txBody>
          <a:bodyPr/>
          <a:lstStyle/>
          <a:p>
            <a:endParaRPr lang="lt-LT"/>
          </a:p>
        </p:txBody>
      </p:sp>
      <p:sp>
        <p:nvSpPr>
          <p:cNvPr id="16" name="Slide Number Placeholder 15"/>
          <p:cNvSpPr>
            <a:spLocks noGrp="1"/>
          </p:cNvSpPr>
          <p:nvPr>
            <p:ph type="sldNum" sz="quarter" idx="12"/>
          </p:nvPr>
        </p:nvSpPr>
        <p:spPr/>
        <p:txBody>
          <a:bodyPr/>
          <a:lstStyle/>
          <a:p>
            <a:fld id="{0BF8D43B-3C22-41D1-AEF3-115381DA4670}" type="slidenum">
              <a:rPr lang="lt-LT" smtClean="0"/>
              <a:t>‹#›</a:t>
            </a:fld>
            <a:endParaRPr lang="lt-LT"/>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FDAE92A-58F5-4B39-B5A1-563C6841005B}" type="datetimeFigureOut">
              <a:rPr lang="lt-LT" smtClean="0"/>
              <a:t>2017.01.17</a:t>
            </a:fld>
            <a:endParaRPr lang="lt-LT"/>
          </a:p>
        </p:txBody>
      </p:sp>
      <p:sp>
        <p:nvSpPr>
          <p:cNvPr id="10" name="Footer Placeholder 9"/>
          <p:cNvSpPr>
            <a:spLocks noGrp="1"/>
          </p:cNvSpPr>
          <p:nvPr>
            <p:ph type="ftr" sz="quarter" idx="11"/>
          </p:nvPr>
        </p:nvSpPr>
        <p:spPr/>
        <p:txBody>
          <a:bodyPr/>
          <a:lstStyle/>
          <a:p>
            <a:endParaRPr lang="lt-LT"/>
          </a:p>
        </p:txBody>
      </p:sp>
      <p:sp>
        <p:nvSpPr>
          <p:cNvPr id="31" name="Slide Number Placeholder 30"/>
          <p:cNvSpPr>
            <a:spLocks noGrp="1"/>
          </p:cNvSpPr>
          <p:nvPr>
            <p:ph type="sldNum" sz="quarter" idx="12"/>
          </p:nvPr>
        </p:nvSpPr>
        <p:spPr/>
        <p:txBody>
          <a:bodyPr/>
          <a:lstStyle/>
          <a:p>
            <a:fld id="{0BF8D43B-3C22-41D1-AEF3-115381DA4670}" type="slidenum">
              <a:rPr lang="lt-LT" smtClean="0"/>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FDAE92A-58F5-4B39-B5A1-563C6841005B}" type="datetimeFigureOut">
              <a:rPr lang="lt-LT" smtClean="0"/>
              <a:t>2017.01.17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a:xfrm>
            <a:off x="8229600" y="6477000"/>
            <a:ext cx="762000" cy="246888"/>
          </a:xfrm>
        </p:spPr>
        <p:txBody>
          <a:bodyPr/>
          <a:lstStyle/>
          <a:p>
            <a:fld id="{0BF8D43B-3C22-41D1-AEF3-115381DA4670}" type="slidenum">
              <a:rPr lang="lt-LT" smtClean="0"/>
              <a:t>‹#›</a:t>
            </a:fld>
            <a:endParaRPr lang="lt-LT"/>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FDAE92A-58F5-4B39-B5A1-563C6841005B}" type="datetimeFigureOut">
              <a:rPr lang="lt-LT" smtClean="0"/>
              <a:t>2017.01.17</a:t>
            </a:fld>
            <a:endParaRPr lang="lt-LT"/>
          </a:p>
        </p:txBody>
      </p:sp>
      <p:sp>
        <p:nvSpPr>
          <p:cNvPr id="21" name="Footer Placeholder 20"/>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BF8D43B-3C22-41D1-AEF3-115381DA4670}" type="slidenum">
              <a:rPr lang="lt-LT" smtClean="0"/>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DAE92A-58F5-4B39-B5A1-563C6841005B}" type="datetimeFigureOut">
              <a:rPr lang="lt-LT" smtClean="0"/>
              <a:t>2017.01.17</a:t>
            </a:fld>
            <a:endParaRPr lang="lt-LT"/>
          </a:p>
        </p:txBody>
      </p:sp>
      <p:sp>
        <p:nvSpPr>
          <p:cNvPr id="24" name="Footer Placeholder 23"/>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BF8D43B-3C22-41D1-AEF3-115381DA4670}"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FDAE92A-58F5-4B39-B5A1-563C6841005B}" type="datetimeFigureOut">
              <a:rPr lang="lt-LT" smtClean="0"/>
              <a:t>2017.01.17</a:t>
            </a:fld>
            <a:endParaRPr lang="lt-LT"/>
          </a:p>
        </p:txBody>
      </p:sp>
      <p:sp>
        <p:nvSpPr>
          <p:cNvPr id="29" name="Footer Placeholder 28"/>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BF8D43B-3C22-41D1-AEF3-115381DA4670}" type="slidenum">
              <a:rPr lang="lt-LT" smtClean="0"/>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FDAE92A-58F5-4B39-B5A1-563C6841005B}" type="datetimeFigureOut">
              <a:rPr lang="lt-LT" smtClean="0"/>
              <a:t>2017.01.17</a:t>
            </a:fld>
            <a:endParaRPr lang="lt-LT"/>
          </a:p>
        </p:txBody>
      </p:sp>
      <p:sp>
        <p:nvSpPr>
          <p:cNvPr id="5" name="Footer Placeholder 4"/>
          <p:cNvSpPr>
            <a:spLocks noGrp="1"/>
          </p:cNvSpPr>
          <p:nvPr>
            <p:ph type="ftr" sz="quarter" idx="11"/>
          </p:nvPr>
        </p:nvSpPr>
        <p:spPr/>
        <p:txBody>
          <a:bodyPr/>
          <a:lstStyle/>
          <a:p>
            <a:endParaRPr lang="lt-LT"/>
          </a:p>
        </p:txBody>
      </p:sp>
      <p:sp>
        <p:nvSpPr>
          <p:cNvPr id="31" name="Slide Number Placeholder 30"/>
          <p:cNvSpPr>
            <a:spLocks noGrp="1"/>
          </p:cNvSpPr>
          <p:nvPr>
            <p:ph type="sldNum" sz="quarter" idx="12"/>
          </p:nvPr>
        </p:nvSpPr>
        <p:spPr/>
        <p:txBody>
          <a:bodyPr/>
          <a:lstStyle/>
          <a:p>
            <a:fld id="{0BF8D43B-3C22-41D1-AEF3-115381DA4670}" type="slidenum">
              <a:rPr lang="lt-LT" smtClean="0"/>
              <a:t>‹#›</a:t>
            </a:fld>
            <a:endParaRPr lang="lt-LT"/>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FDAE92A-58F5-4B39-B5A1-563C6841005B}" type="datetimeFigureOut">
              <a:rPr lang="lt-LT" smtClean="0"/>
              <a:t>2017.01.17</a:t>
            </a:fld>
            <a:endParaRPr lang="lt-LT"/>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lt-LT"/>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F8D43B-3C22-41D1-AEF3-115381DA4670}" type="slidenum">
              <a:rPr lang="lt-LT" smtClean="0"/>
              <a:t>‹#›</a:t>
            </a:fld>
            <a:endParaRPr lang="lt-LT"/>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2979763"/>
          </a:xfrm>
        </p:spPr>
        <p:txBody>
          <a:bodyPr/>
          <a:lstStyle/>
          <a:p>
            <a:pPr algn="ctr"/>
            <a:r>
              <a:rPr lang="lt-LT" dirty="0" smtClean="0"/>
              <a:t>Fizinio aktyvumo raiška priešmokykliniame amžiuje</a:t>
            </a:r>
            <a:endParaRPr lang="lt-LT" dirty="0"/>
          </a:p>
        </p:txBody>
      </p:sp>
      <p:sp>
        <p:nvSpPr>
          <p:cNvPr id="3" name="Subtitle 2"/>
          <p:cNvSpPr>
            <a:spLocks noGrp="1"/>
          </p:cNvSpPr>
          <p:nvPr>
            <p:ph type="subTitle" idx="1"/>
          </p:nvPr>
        </p:nvSpPr>
        <p:spPr>
          <a:xfrm>
            <a:off x="1371600" y="3356992"/>
            <a:ext cx="6400800" cy="2281808"/>
          </a:xfrm>
        </p:spPr>
        <p:txBody>
          <a:bodyPr>
            <a:normAutofit/>
          </a:bodyPr>
          <a:lstStyle/>
          <a:p>
            <a:pPr algn="r"/>
            <a:r>
              <a:rPr lang="lt-LT" dirty="0" smtClean="0"/>
              <a:t>Prienų l/d „Gintarėlis“ auklėtoja metodininkė Loreta Radzevičienė, Prienų l/d „Pasaka“ </a:t>
            </a:r>
            <a:r>
              <a:rPr lang="lt-LT" dirty="0" err="1" smtClean="0"/>
              <a:t>vyresn</a:t>
            </a:r>
            <a:r>
              <a:rPr lang="lt-LT" dirty="0" smtClean="0"/>
              <a:t>. auklėtoja Asta </a:t>
            </a:r>
            <a:r>
              <a:rPr lang="lt-LT" dirty="0" err="1" smtClean="0"/>
              <a:t>Struckienė</a:t>
            </a:r>
            <a:endParaRPr lang="lt-LT" dirty="0" smtClean="0"/>
          </a:p>
          <a:p>
            <a:pPr algn="r"/>
            <a:endParaRPr lang="lt-LT" dirty="0"/>
          </a:p>
          <a:p>
            <a:pPr algn="ctr"/>
            <a:r>
              <a:rPr lang="lt-LT" dirty="0" smtClean="0"/>
              <a:t>2017-01-18</a:t>
            </a:r>
            <a:endParaRPr lang="lt-LT" dirty="0"/>
          </a:p>
        </p:txBody>
      </p:sp>
    </p:spTree>
    <p:extLst>
      <p:ext uri="{BB962C8B-B14F-4D97-AF65-F5344CB8AC3E}">
        <p14:creationId xmlns:p14="http://schemas.microsoft.com/office/powerpoint/2010/main" val="893698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908720"/>
            <a:ext cx="8229600" cy="5217443"/>
          </a:xfrm>
        </p:spPr>
        <p:txBody>
          <a:bodyPr/>
          <a:lstStyle/>
          <a:p>
            <a:pPr algn="just">
              <a:buFontTx/>
              <a:buChar char="-"/>
            </a:pPr>
            <a:r>
              <a:rPr lang="lt-LT" b="1" i="1" dirty="0" smtClean="0"/>
              <a:t>Sporto šakas </a:t>
            </a:r>
            <a:r>
              <a:rPr lang="lt-LT" dirty="0" smtClean="0"/>
              <a:t>(lengvąją atletiką, judriuosius žaidimus, sportinius žaidimus, bendrąją gimnastiką, slidinėjimą, spartųjį žygį, turizmą, plaukimą, orientavimosi sportą).</a:t>
            </a:r>
          </a:p>
          <a:p>
            <a:pPr algn="just">
              <a:buFontTx/>
              <a:buChar char="-"/>
            </a:pPr>
            <a:r>
              <a:rPr lang="lt-LT" b="1" i="1" dirty="0" smtClean="0"/>
              <a:t>Netradicinį fizinį aktyvumą </a:t>
            </a:r>
            <a:r>
              <a:rPr lang="lt-LT" dirty="0" smtClean="0"/>
              <a:t>(</a:t>
            </a:r>
            <a:r>
              <a:rPr lang="lt-LT" i="1" dirty="0" smtClean="0"/>
              <a:t>atitinkančias vaiko amžių </a:t>
            </a:r>
            <a:r>
              <a:rPr lang="lt-LT" dirty="0" smtClean="0"/>
              <a:t>netradicines, neolimpines sporto šakas: sportinius šokius, aerobiką, riedlenčių sportą, riedučių sportą, smiginį, kėglius, kovos menus, </a:t>
            </a:r>
            <a:r>
              <a:rPr lang="lt-LT" dirty="0" err="1" smtClean="0"/>
              <a:t>lėkščiasvydį</a:t>
            </a:r>
            <a:r>
              <a:rPr lang="lt-LT" dirty="0" smtClean="0"/>
              <a:t> ir </a:t>
            </a:r>
            <a:r>
              <a:rPr lang="lt-LT" dirty="0" err="1" smtClean="0"/>
              <a:t>kt</a:t>
            </a:r>
            <a:r>
              <a:rPr lang="lt-LT" dirty="0" smtClean="0"/>
              <a:t>.).</a:t>
            </a:r>
            <a:endParaRPr lang="lt-LT" dirty="0"/>
          </a:p>
        </p:txBody>
      </p:sp>
    </p:spTree>
    <p:extLst>
      <p:ext uri="{BB962C8B-B14F-4D97-AF65-F5344CB8AC3E}">
        <p14:creationId xmlns:p14="http://schemas.microsoft.com/office/powerpoint/2010/main" val="4203005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908720"/>
            <a:ext cx="8229600" cy="5217443"/>
          </a:xfrm>
        </p:spPr>
        <p:txBody>
          <a:bodyPr/>
          <a:lstStyle/>
          <a:p>
            <a:pPr marL="0" indent="0" algn="just">
              <a:buNone/>
            </a:pPr>
            <a:endParaRPr lang="lt-LT" dirty="0" smtClean="0"/>
          </a:p>
          <a:p>
            <a:pPr marL="0" indent="0" algn="just">
              <a:buNone/>
            </a:pPr>
            <a:r>
              <a:rPr lang="lt-LT" b="1" i="1" dirty="0" smtClean="0"/>
              <a:t>Fizinio pajėgumo testavimo aspektai</a:t>
            </a:r>
          </a:p>
          <a:p>
            <a:pPr marL="0" indent="0" algn="just">
              <a:buNone/>
            </a:pPr>
            <a:endParaRPr lang="lt-LT" b="1" i="1" dirty="0" smtClean="0"/>
          </a:p>
          <a:p>
            <a:pPr marL="0" indent="0" algn="just">
              <a:buNone/>
            </a:pPr>
            <a:r>
              <a:rPr lang="lt-LT" dirty="0" smtClean="0"/>
              <a:t>Vaikų fizinis pajėgumas yra susijęs su fiziniu išsivystymu ir fiziniu aktyvumu. Didėjant fiziniam aktyvumui ir keičiantis jo kokybei, gerėja  ir fizinis išsivystymas bei fizinis pajėgumas.</a:t>
            </a:r>
            <a:endParaRPr lang="lt-LT" dirty="0"/>
          </a:p>
        </p:txBody>
      </p:sp>
    </p:spTree>
    <p:extLst>
      <p:ext uri="{BB962C8B-B14F-4D97-AF65-F5344CB8AC3E}">
        <p14:creationId xmlns:p14="http://schemas.microsoft.com/office/powerpoint/2010/main" val="2927629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1196752"/>
            <a:ext cx="8229600" cy="4929411"/>
          </a:xfrm>
        </p:spPr>
        <p:txBody>
          <a:bodyPr/>
          <a:lstStyle/>
          <a:p>
            <a:pPr marL="0" indent="0" algn="just">
              <a:buNone/>
            </a:pPr>
            <a:r>
              <a:rPr lang="lt-LT" b="1" i="1" dirty="0" smtClean="0"/>
              <a:t>Su sveikata susijusio fizinio pajėgumo komponentai:</a:t>
            </a:r>
          </a:p>
          <a:p>
            <a:pPr algn="just">
              <a:buFontTx/>
              <a:buChar char="-"/>
            </a:pPr>
            <a:r>
              <a:rPr lang="lt-LT" dirty="0" smtClean="0"/>
              <a:t>Širdies ir kraujagyslių sistemos ištvermė (aerobinis pajėgumas);</a:t>
            </a:r>
          </a:p>
          <a:p>
            <a:pPr algn="just">
              <a:buFontTx/>
              <a:buChar char="-"/>
            </a:pPr>
            <a:r>
              <a:rPr lang="lt-LT" dirty="0" smtClean="0"/>
              <a:t>Raumenų ištvermė;</a:t>
            </a:r>
          </a:p>
          <a:p>
            <a:pPr algn="just">
              <a:buFontTx/>
              <a:buChar char="-"/>
            </a:pPr>
            <a:r>
              <a:rPr lang="lt-LT" dirty="0" smtClean="0"/>
              <a:t>Lankstumas;</a:t>
            </a:r>
          </a:p>
          <a:p>
            <a:pPr algn="just">
              <a:buFontTx/>
              <a:buChar char="-"/>
            </a:pPr>
            <a:r>
              <a:rPr lang="lt-LT" dirty="0" smtClean="0"/>
              <a:t>Kūno kompozicija.</a:t>
            </a:r>
            <a:endParaRPr lang="lt-LT" dirty="0"/>
          </a:p>
        </p:txBody>
      </p:sp>
    </p:spTree>
    <p:extLst>
      <p:ext uri="{BB962C8B-B14F-4D97-AF65-F5344CB8AC3E}">
        <p14:creationId xmlns:p14="http://schemas.microsoft.com/office/powerpoint/2010/main" val="13743269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1124744"/>
            <a:ext cx="8229600" cy="5001419"/>
          </a:xfrm>
        </p:spPr>
        <p:txBody>
          <a:bodyPr>
            <a:normAutofit/>
          </a:bodyPr>
          <a:lstStyle/>
          <a:p>
            <a:pPr marL="0" indent="0" algn="just">
              <a:buNone/>
            </a:pPr>
            <a:r>
              <a:rPr lang="lt-LT" b="1" i="1" dirty="0" smtClean="0"/>
              <a:t>Su fizinėmis ypatybėmis susijusio fizinio pajėgumo komponentai:</a:t>
            </a:r>
          </a:p>
          <a:p>
            <a:pPr>
              <a:buFontTx/>
              <a:buChar char="-"/>
            </a:pPr>
            <a:r>
              <a:rPr lang="lt-LT" dirty="0"/>
              <a:t>V</a:t>
            </a:r>
            <a:r>
              <a:rPr lang="lt-LT" dirty="0" smtClean="0"/>
              <a:t>ikrumas;</a:t>
            </a:r>
          </a:p>
          <a:p>
            <a:pPr>
              <a:buFontTx/>
              <a:buChar char="-"/>
            </a:pPr>
            <a:r>
              <a:rPr lang="lt-LT" dirty="0" smtClean="0"/>
              <a:t>Pusiausvyra;</a:t>
            </a:r>
          </a:p>
          <a:p>
            <a:pPr>
              <a:buFontTx/>
              <a:buChar char="-"/>
            </a:pPr>
            <a:r>
              <a:rPr lang="lt-LT" dirty="0" smtClean="0"/>
              <a:t>Greitumas;</a:t>
            </a:r>
          </a:p>
          <a:p>
            <a:pPr>
              <a:buFontTx/>
              <a:buChar char="-"/>
            </a:pPr>
            <a:r>
              <a:rPr lang="lt-LT" dirty="0" smtClean="0"/>
              <a:t>Galingumas;</a:t>
            </a:r>
          </a:p>
          <a:p>
            <a:pPr>
              <a:buFontTx/>
              <a:buChar char="-"/>
            </a:pPr>
            <a:r>
              <a:rPr lang="lt-LT" dirty="0" smtClean="0"/>
              <a:t>Koordinacija;</a:t>
            </a:r>
          </a:p>
          <a:p>
            <a:pPr>
              <a:buFontTx/>
              <a:buChar char="-"/>
            </a:pPr>
            <a:r>
              <a:rPr lang="lt-LT" dirty="0" smtClean="0"/>
              <a:t>Reakcijos laikas.</a:t>
            </a:r>
            <a:endParaRPr lang="lt-LT" dirty="0"/>
          </a:p>
        </p:txBody>
      </p:sp>
    </p:spTree>
    <p:extLst>
      <p:ext uri="{BB962C8B-B14F-4D97-AF65-F5344CB8AC3E}">
        <p14:creationId xmlns:p14="http://schemas.microsoft.com/office/powerpoint/2010/main" val="724289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304800" y="980728"/>
            <a:ext cx="8686800" cy="5099397"/>
          </a:xfrm>
        </p:spPr>
        <p:txBody>
          <a:bodyPr>
            <a:normAutofit fontScale="92500"/>
          </a:bodyPr>
          <a:lstStyle/>
          <a:p>
            <a:pPr marL="0" indent="0" algn="just">
              <a:buNone/>
            </a:pPr>
            <a:r>
              <a:rPr lang="lt-LT" b="1" i="1" dirty="0" smtClean="0"/>
              <a:t>Bendrieji testavimo nurodymai yra šie:</a:t>
            </a:r>
          </a:p>
          <a:p>
            <a:pPr algn="just">
              <a:buFontTx/>
              <a:buChar char="-"/>
            </a:pPr>
            <a:r>
              <a:rPr lang="lt-LT" dirty="0" smtClean="0"/>
              <a:t>Testai atliekami apsirengus sportiniais drabužiais ir avint sporto batelius.</a:t>
            </a:r>
          </a:p>
          <a:p>
            <a:pPr algn="just">
              <a:buFontTx/>
              <a:buChar char="-"/>
            </a:pPr>
            <a:r>
              <a:rPr lang="lt-LT" dirty="0" smtClean="0"/>
              <a:t>Prieš testavimą būtina supažindinti vaikus/susipažinti pačiam su kiekvieno testo paskirtimi ir atlikimo būdu.</a:t>
            </a:r>
          </a:p>
          <a:p>
            <a:pPr algn="just">
              <a:buFontTx/>
              <a:buChar char="-"/>
            </a:pPr>
            <a:r>
              <a:rPr lang="lt-LT" dirty="0" smtClean="0"/>
              <a:t>Tarp testų fizinis aktyvumas turi būti minimalus (pasyvus poilsis).</a:t>
            </a:r>
          </a:p>
          <a:p>
            <a:pPr algn="just">
              <a:buFontTx/>
              <a:buChar char="-"/>
            </a:pPr>
            <a:r>
              <a:rPr lang="lt-LT" dirty="0" smtClean="0"/>
              <a:t>Neleidžiama atlikti parengiamųjų testo bandymų, jeigu to nenurodyta testo instrukcijoje.</a:t>
            </a:r>
            <a:endParaRPr lang="lt-LT" dirty="0"/>
          </a:p>
        </p:txBody>
      </p:sp>
    </p:spTree>
    <p:extLst>
      <p:ext uri="{BB962C8B-B14F-4D97-AF65-F5344CB8AC3E}">
        <p14:creationId xmlns:p14="http://schemas.microsoft.com/office/powerpoint/2010/main" val="1939856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304800" y="476672"/>
            <a:ext cx="8686800" cy="5603453"/>
          </a:xfrm>
        </p:spPr>
        <p:txBody>
          <a:bodyPr/>
          <a:lstStyle/>
          <a:p>
            <a:pPr marL="0" indent="0">
              <a:buNone/>
            </a:pPr>
            <a:r>
              <a:rPr lang="lt-LT" dirty="0" smtClean="0"/>
              <a:t>Judėjimo testai atliekami šia seka:</a:t>
            </a:r>
          </a:p>
          <a:p>
            <a:pPr marL="0" indent="0">
              <a:buNone/>
            </a:pPr>
            <a:endParaRPr lang="lt-LT" dirty="0" smtClean="0"/>
          </a:p>
          <a:p>
            <a:pPr algn="just">
              <a:buFontTx/>
              <a:buChar char="-"/>
            </a:pPr>
            <a:r>
              <a:rPr lang="lt-LT" dirty="0" smtClean="0"/>
              <a:t>Šuolis į tolį iš vietos (cm). Fizinio pajėgumo požymis – staigioji jėga.</a:t>
            </a:r>
          </a:p>
          <a:p>
            <a:pPr algn="just">
              <a:buFontTx/>
              <a:buChar char="-"/>
            </a:pPr>
            <a:r>
              <a:rPr lang="lt-LT" dirty="0" smtClean="0"/>
              <a:t>Šuolis į tolį viena koja 7 metrus (s). Fizinio pajėgumo požymis – kojų raumenų jėga.</a:t>
            </a:r>
          </a:p>
          <a:p>
            <a:pPr algn="just">
              <a:buFontTx/>
              <a:buChar char="-"/>
            </a:pPr>
            <a:r>
              <a:rPr lang="lt-LT" dirty="0" smtClean="0"/>
              <a:t>Šuolis į tolį dviem kojom 7 metrus (s). Fizinio pajėgumo požymis – kojų raumenų jėga.</a:t>
            </a:r>
          </a:p>
          <a:p>
            <a:pPr algn="just">
              <a:buFontTx/>
              <a:buChar char="-"/>
            </a:pPr>
            <a:r>
              <a:rPr lang="lt-LT" dirty="0" smtClean="0"/>
              <a:t>Teniso kamuoliuko metimas (m). Fizinio pajėgumo požymis – rankų raumenų jėga.</a:t>
            </a:r>
            <a:endParaRPr lang="lt-LT" dirty="0"/>
          </a:p>
        </p:txBody>
      </p:sp>
    </p:spTree>
    <p:extLst>
      <p:ext uri="{BB962C8B-B14F-4D97-AF65-F5344CB8AC3E}">
        <p14:creationId xmlns:p14="http://schemas.microsoft.com/office/powerpoint/2010/main" val="2484870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304800" y="620688"/>
            <a:ext cx="8686800" cy="5459437"/>
          </a:xfrm>
        </p:spPr>
        <p:txBody>
          <a:bodyPr>
            <a:normAutofit lnSpcReduction="10000"/>
          </a:bodyPr>
          <a:lstStyle/>
          <a:p>
            <a:pPr algn="just">
              <a:buFontTx/>
              <a:buChar char="-"/>
            </a:pPr>
            <a:r>
              <a:rPr lang="lt-LT" dirty="0" smtClean="0"/>
              <a:t>1 kg </a:t>
            </a:r>
            <a:r>
              <a:rPr lang="lt-LT" dirty="0" err="1" smtClean="0"/>
              <a:t>kimštinio</a:t>
            </a:r>
            <a:r>
              <a:rPr lang="lt-LT" dirty="0" smtClean="0"/>
              <a:t> kamuolio stūmimas nuo krūtinės (m). Fizinio pajėgumo požymis  - rankų jėga.</a:t>
            </a:r>
          </a:p>
          <a:p>
            <a:pPr algn="just">
              <a:buFontTx/>
              <a:buChar char="-"/>
            </a:pPr>
            <a:r>
              <a:rPr lang="lt-LT" dirty="0" smtClean="0"/>
              <a:t>Lipimas gimnastikos sienele (s). Fizinio pajėgumo požymis – koordinacija.</a:t>
            </a:r>
          </a:p>
          <a:p>
            <a:pPr algn="just">
              <a:buFontTx/>
              <a:buChar char="-"/>
            </a:pPr>
            <a:r>
              <a:rPr lang="lt-LT" dirty="0" smtClean="0"/>
              <a:t>10x5 m bėgimas (s). Fizinio pajėgumo požymis – vikrumas.</a:t>
            </a:r>
          </a:p>
          <a:p>
            <a:pPr algn="just">
              <a:buFontTx/>
              <a:buChar char="-"/>
            </a:pPr>
            <a:r>
              <a:rPr lang="lt-LT" dirty="0" smtClean="0"/>
              <a:t>20 m bėgimas (s). Fizinio pajėgumo požymis – greitumas.</a:t>
            </a:r>
          </a:p>
          <a:p>
            <a:pPr algn="just">
              <a:buFontTx/>
              <a:buChar char="-"/>
            </a:pPr>
            <a:r>
              <a:rPr lang="lt-LT" dirty="0" smtClean="0"/>
              <a:t>6 min bėgimas (9x18), (m). Fizinio pajėgumo požymis – ištvermė.</a:t>
            </a:r>
          </a:p>
          <a:p>
            <a:pPr algn="just">
              <a:buFontTx/>
              <a:buChar char="-"/>
            </a:pPr>
            <a:endParaRPr lang="lt-LT" dirty="0"/>
          </a:p>
        </p:txBody>
      </p:sp>
    </p:spTree>
    <p:extLst>
      <p:ext uri="{BB962C8B-B14F-4D97-AF65-F5344CB8AC3E}">
        <p14:creationId xmlns:p14="http://schemas.microsoft.com/office/powerpoint/2010/main" val="4293788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pPr marL="0" indent="0">
              <a:buNone/>
            </a:pPr>
            <a:endParaRPr lang="lt-LT" dirty="0" smtClean="0"/>
          </a:p>
          <a:p>
            <a:pPr marL="0" indent="0">
              <a:buNone/>
            </a:pPr>
            <a:endParaRPr lang="lt-LT" dirty="0"/>
          </a:p>
          <a:p>
            <a:pPr marL="0" indent="0" algn="ctr">
              <a:buNone/>
            </a:pPr>
            <a:r>
              <a:rPr lang="lt-LT" dirty="0" smtClean="0"/>
              <a:t>Ačiū už dėmesį.</a:t>
            </a:r>
            <a:endParaRPr lang="lt-LT" dirty="0"/>
          </a:p>
        </p:txBody>
      </p:sp>
    </p:spTree>
    <p:extLst>
      <p:ext uri="{BB962C8B-B14F-4D97-AF65-F5344CB8AC3E}">
        <p14:creationId xmlns:p14="http://schemas.microsoft.com/office/powerpoint/2010/main" val="1886182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476672"/>
            <a:ext cx="8229600" cy="5649491"/>
          </a:xfrm>
        </p:spPr>
        <p:txBody>
          <a:bodyPr>
            <a:normAutofit/>
          </a:bodyPr>
          <a:lstStyle/>
          <a:p>
            <a:pPr marL="0" indent="0" algn="just">
              <a:buNone/>
            </a:pPr>
            <a:r>
              <a:rPr lang="lt-LT" sz="2600" dirty="0" smtClean="0"/>
              <a:t>Fizinis aktyvumas, judėjimas yra vienas iš svarbiausių prigimtinių poreikių, todėl būtina skatinti tiek spontanišką, tiek pedagogo tikslingai inicijuojamą vaiko fizinį aktyvumą.</a:t>
            </a:r>
          </a:p>
          <a:p>
            <a:pPr marL="0" indent="0" algn="just">
              <a:buNone/>
            </a:pPr>
            <a:r>
              <a:rPr lang="lt-LT" sz="2600" dirty="0" smtClean="0"/>
              <a:t>Fizinis aktyvumas užtikrina </a:t>
            </a:r>
            <a:r>
              <a:rPr lang="lt-LT" sz="2600" b="1" i="1" dirty="0" smtClean="0"/>
              <a:t>stambiosios motorikos įgūdžių</a:t>
            </a:r>
            <a:r>
              <a:rPr lang="lt-LT" sz="2600" dirty="0" smtClean="0"/>
              <a:t>, tokių kaip ėjimas, bėgimas, šokinėjimas, pusiausvyros išlaikymas judant, laipiojimas aukštyn ir žemyn, važinėjimas, dviratuku ir </a:t>
            </a:r>
            <a:r>
              <a:rPr lang="lt-LT" sz="2600" dirty="0" err="1" smtClean="0"/>
              <a:t>pan</a:t>
            </a:r>
            <a:r>
              <a:rPr lang="lt-LT" sz="2600" dirty="0" smtClean="0"/>
              <a:t>., ugdymąsi.</a:t>
            </a:r>
          </a:p>
          <a:p>
            <a:pPr marL="0" indent="0" algn="just">
              <a:buNone/>
            </a:pPr>
            <a:r>
              <a:rPr lang="lt-LT" sz="2600" dirty="0" smtClean="0"/>
              <a:t>Fizinis aktyvumas skatina fizinių vaiko savybių, tokių kaip lankstumas, vikrumas, ištvermė, greitumas, judesių koordinacija, pusiausvyra, ugdymąsi. </a:t>
            </a:r>
          </a:p>
          <a:p>
            <a:pPr marL="0" indent="0" algn="just">
              <a:buNone/>
            </a:pPr>
            <a:r>
              <a:rPr lang="lt-LT" sz="2600" dirty="0" smtClean="0"/>
              <a:t>Tam tikras fizinių ypatybių lygmuo nusako </a:t>
            </a:r>
            <a:r>
              <a:rPr lang="lt-LT" sz="2600" b="1" i="1" dirty="0" smtClean="0"/>
              <a:t>vaiko fizinį pajėgumą.</a:t>
            </a:r>
            <a:endParaRPr lang="lt-LT" sz="2600" b="1" i="1" dirty="0"/>
          </a:p>
        </p:txBody>
      </p:sp>
    </p:spTree>
    <p:extLst>
      <p:ext uri="{BB962C8B-B14F-4D97-AF65-F5344CB8AC3E}">
        <p14:creationId xmlns:p14="http://schemas.microsoft.com/office/powerpoint/2010/main" val="1169716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476672"/>
            <a:ext cx="8229600" cy="5649491"/>
          </a:xfrm>
        </p:spPr>
        <p:txBody>
          <a:bodyPr/>
          <a:lstStyle/>
          <a:p>
            <a:pPr marL="0" indent="0">
              <a:buNone/>
            </a:pPr>
            <a:endParaRPr lang="lt-LT" dirty="0" smtClean="0"/>
          </a:p>
          <a:p>
            <a:pPr marL="0" indent="0" algn="just">
              <a:buNone/>
            </a:pPr>
            <a:r>
              <a:rPr lang="lt-LT" dirty="0" smtClean="0"/>
              <a:t>Aktyvi vaikų veikla skatina ir </a:t>
            </a:r>
            <a:r>
              <a:rPr lang="lt-LT" b="1" i="1" dirty="0" smtClean="0"/>
              <a:t>smulkiosios motorikos įgūdžių</a:t>
            </a:r>
            <a:r>
              <a:rPr lang="lt-LT" dirty="0" smtClean="0"/>
              <a:t>, tokių kaip pirštų, delno, riešo, koordinuotų akių ir rankos judesių, gebėjimo naudoti piešimo, rašymo priemones, kirpti žirklėmis, ugdymąsi.</a:t>
            </a:r>
            <a:endParaRPr lang="lt-LT" dirty="0"/>
          </a:p>
        </p:txBody>
      </p:sp>
    </p:spTree>
    <p:extLst>
      <p:ext uri="{BB962C8B-B14F-4D97-AF65-F5344CB8AC3E}">
        <p14:creationId xmlns:p14="http://schemas.microsoft.com/office/powerpoint/2010/main" val="772845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620688"/>
            <a:ext cx="8229600" cy="5505475"/>
          </a:xfrm>
        </p:spPr>
        <p:txBody>
          <a:bodyPr/>
          <a:lstStyle/>
          <a:p>
            <a:pPr marL="0" indent="0">
              <a:buNone/>
            </a:pPr>
            <a:r>
              <a:rPr lang="lt-LT" b="1" i="1" dirty="0" smtClean="0"/>
              <a:t>Tinkamo fizinio aktyvumo nauda</a:t>
            </a:r>
          </a:p>
          <a:p>
            <a:pPr marL="0" indent="0">
              <a:buNone/>
            </a:pPr>
            <a:r>
              <a:rPr lang="lt-LT" sz="2600" dirty="0" smtClean="0"/>
              <a:t>Fizinis aktyvumas yra labai svarbus vaiko fizinei sveikatai:</a:t>
            </a:r>
          </a:p>
          <a:p>
            <a:pPr>
              <a:buFontTx/>
              <a:buChar char="-"/>
            </a:pPr>
            <a:r>
              <a:rPr lang="lt-LT" sz="2600" dirty="0" smtClean="0"/>
              <a:t>Stiprinami raumenys ir kaulai,</a:t>
            </a:r>
          </a:p>
          <a:p>
            <a:pPr>
              <a:buFontTx/>
              <a:buChar char="-"/>
            </a:pPr>
            <a:r>
              <a:rPr lang="lt-LT" sz="2600" dirty="0" smtClean="0"/>
              <a:t>Gerinamas sąnarių lankstumas,</a:t>
            </a:r>
          </a:p>
          <a:p>
            <a:pPr>
              <a:buFontTx/>
              <a:buChar char="-"/>
            </a:pPr>
            <a:r>
              <a:rPr lang="lt-LT" sz="2600" dirty="0" smtClean="0"/>
              <a:t>Reguliuojamas svoris,</a:t>
            </a:r>
          </a:p>
          <a:p>
            <a:pPr>
              <a:buFontTx/>
              <a:buChar char="-"/>
            </a:pPr>
            <a:r>
              <a:rPr lang="lt-LT" sz="2600" dirty="0" smtClean="0"/>
              <a:t>Stiprinamas imunitetas,</a:t>
            </a:r>
          </a:p>
          <a:p>
            <a:pPr>
              <a:buFontTx/>
              <a:buChar char="-"/>
            </a:pPr>
            <a:r>
              <a:rPr lang="lt-LT" sz="2600" dirty="0" smtClean="0"/>
              <a:t>Didinamas kūno lankstumas,</a:t>
            </a:r>
          </a:p>
          <a:p>
            <a:pPr>
              <a:buFontTx/>
              <a:buChar char="-"/>
            </a:pPr>
            <a:r>
              <a:rPr lang="lt-LT" sz="2600" dirty="0" smtClean="0"/>
              <a:t>Didinamas ištvermingumas,</a:t>
            </a:r>
          </a:p>
          <a:p>
            <a:pPr>
              <a:buFontTx/>
              <a:buChar char="-"/>
            </a:pPr>
            <a:r>
              <a:rPr lang="lt-LT" sz="2600" dirty="0" smtClean="0"/>
              <a:t>Lavinami (tobulinami) motoriniai judesiai,</a:t>
            </a:r>
          </a:p>
          <a:p>
            <a:pPr>
              <a:buFontTx/>
              <a:buChar char="-"/>
            </a:pPr>
            <a:r>
              <a:rPr lang="lt-LT" sz="2600" dirty="0" smtClean="0"/>
              <a:t>Gerinama emocinė savijauta.</a:t>
            </a:r>
            <a:endParaRPr lang="lt-LT" sz="2600" dirty="0"/>
          </a:p>
        </p:txBody>
      </p:sp>
    </p:spTree>
    <p:extLst>
      <p:ext uri="{BB962C8B-B14F-4D97-AF65-F5344CB8AC3E}">
        <p14:creationId xmlns:p14="http://schemas.microsoft.com/office/powerpoint/2010/main" val="2856422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548680"/>
            <a:ext cx="8229600" cy="5577483"/>
          </a:xfrm>
        </p:spPr>
        <p:txBody>
          <a:bodyPr>
            <a:normAutofit lnSpcReduction="10000"/>
          </a:bodyPr>
          <a:lstStyle/>
          <a:p>
            <a:pPr marL="0" indent="0" algn="just">
              <a:buNone/>
            </a:pPr>
            <a:r>
              <a:rPr lang="lt-LT" b="1" i="1" dirty="0" smtClean="0"/>
              <a:t>Norint užtikrinti tinkamą </a:t>
            </a:r>
            <a:r>
              <a:rPr lang="lt-LT" b="1" i="1" dirty="0" err="1" smtClean="0"/>
              <a:t>fizinų</a:t>
            </a:r>
            <a:r>
              <a:rPr lang="lt-LT" b="1" i="1" dirty="0" smtClean="0"/>
              <a:t> aktyvumą priešmokykliniame amžiuje, būtina:</a:t>
            </a:r>
          </a:p>
          <a:p>
            <a:pPr algn="just">
              <a:buFont typeface="Arial" charset="0"/>
              <a:buChar char="•"/>
            </a:pPr>
            <a:r>
              <a:rPr lang="lt-LT" dirty="0" smtClean="0"/>
              <a:t>Žaisti įvairius žaidimus, kuriuose dominuoja visi pagrindiniai judesiai, t. y. ėjimas, bėgimas, šuoliai, mėtymai, laipiojimas, pusiausvyros pratimai.</a:t>
            </a:r>
          </a:p>
          <a:p>
            <a:pPr algn="just">
              <a:buFont typeface="Arial" charset="0"/>
              <a:buChar char="•"/>
            </a:pPr>
            <a:r>
              <a:rPr lang="lt-LT" dirty="0" smtClean="0"/>
              <a:t>Vaikus sistemingai mokyti kaskart vis sudėtingesnių judesių, o sąlygas dažnai keisti  - pasunkinti arba palengvinti. Judesius atlikti iš įvairių padėčių, keisti judesių amplitudę, greitį, atlikimo kryptį.</a:t>
            </a:r>
            <a:endParaRPr lang="lt-LT" dirty="0"/>
          </a:p>
        </p:txBody>
      </p:sp>
    </p:spTree>
    <p:extLst>
      <p:ext uri="{BB962C8B-B14F-4D97-AF65-F5344CB8AC3E}">
        <p14:creationId xmlns:p14="http://schemas.microsoft.com/office/powerpoint/2010/main" val="1085437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pPr algn="just">
              <a:buFont typeface="Arial" charset="0"/>
              <a:buChar char="•"/>
            </a:pPr>
            <a:r>
              <a:rPr lang="lt-LT" dirty="0" smtClean="0"/>
              <a:t>Veiksmus atlikti su įvairiomis priemonėmis (skirtingo dydžio, įvairaus svorio ar formos). Tai ugdys gebėjimą diferencijuoti judesių parametrus, pajausti erdvę, suvokti laiko trukmę.</a:t>
            </a:r>
          </a:p>
          <a:p>
            <a:pPr algn="just">
              <a:buFont typeface="Arial" charset="0"/>
              <a:buChar char="•"/>
            </a:pPr>
            <a:r>
              <a:rPr lang="lt-LT" dirty="0" smtClean="0"/>
              <a:t>Nereiktų pernelyg daug dėmesio skirti mokytis naudotis technika.</a:t>
            </a:r>
          </a:p>
          <a:p>
            <a:pPr marL="0" indent="0" algn="just">
              <a:buNone/>
            </a:pPr>
            <a:endParaRPr lang="lt-LT" dirty="0"/>
          </a:p>
        </p:txBody>
      </p:sp>
    </p:spTree>
    <p:extLst>
      <p:ext uri="{BB962C8B-B14F-4D97-AF65-F5344CB8AC3E}">
        <p14:creationId xmlns:p14="http://schemas.microsoft.com/office/powerpoint/2010/main" val="3084257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p:txBody>
          <a:bodyPr/>
          <a:lstStyle/>
          <a:p>
            <a:pPr marL="0" indent="0" algn="just">
              <a:buNone/>
            </a:pPr>
            <a:r>
              <a:rPr lang="lt-LT" dirty="0" smtClean="0"/>
              <a:t>Pagal „Priešmokyklinio ugdymo bendrąją programą“, </a:t>
            </a:r>
            <a:r>
              <a:rPr lang="lt-LT" b="1" i="1" dirty="0" smtClean="0"/>
              <a:t>priešmokyklinio ugdymo tikslas</a:t>
            </a:r>
            <a:r>
              <a:rPr lang="lt-LT" dirty="0" smtClean="0"/>
              <a:t> – atsižvelgiant į kiekvieno vaiko patirtį, galias, ugdymosi poreikius, vadovaujantis humanistinėmis ir demokratinėmis vertybėmis, užtikrinti optimalią jo raidą, padėti pasirengti mokytis pagal pradinio ugdymo programą.</a:t>
            </a:r>
            <a:endParaRPr lang="lt-LT" dirty="0"/>
          </a:p>
        </p:txBody>
      </p:sp>
    </p:spTree>
    <p:extLst>
      <p:ext uri="{BB962C8B-B14F-4D97-AF65-F5344CB8AC3E}">
        <p14:creationId xmlns:p14="http://schemas.microsoft.com/office/powerpoint/2010/main" val="1303245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908720"/>
            <a:ext cx="8229600" cy="5217443"/>
          </a:xfrm>
        </p:spPr>
        <p:txBody>
          <a:bodyPr>
            <a:normAutofit lnSpcReduction="10000"/>
          </a:bodyPr>
          <a:lstStyle/>
          <a:p>
            <a:pPr marL="0" indent="0" algn="just">
              <a:buNone/>
            </a:pPr>
            <a:r>
              <a:rPr lang="lt-LT" dirty="0" smtClean="0"/>
              <a:t>Šiuo laikotarpiu yra labai svarbi viena iš vaiko kompetencijų – </a:t>
            </a:r>
            <a:r>
              <a:rPr lang="lt-LT" b="1" i="1" dirty="0" smtClean="0"/>
              <a:t>sveikatos kompetencija</a:t>
            </a:r>
            <a:r>
              <a:rPr lang="lt-LT" dirty="0" smtClean="0"/>
              <a:t>.</a:t>
            </a:r>
          </a:p>
          <a:p>
            <a:pPr marL="0" indent="0" algn="just">
              <a:buNone/>
            </a:pPr>
            <a:r>
              <a:rPr lang="lt-LT" dirty="0" smtClean="0"/>
              <a:t>Ji apima žinias ir supratimą, gebėjimus, įpročius ir vertybines nuostatas, būtinas psichikos, fizinei ir socialinei sveikatai saugoti ir stiprinti. Vaikas, padedamas pedagogų ir tėvų, turėtų išmokti rūpintis savo fizine sveikata (būti fiziškai aktyvus, sveikai maitintis, derinti veiklą ir poilsį, palaikyti kūno švarą ir aplinkos tvarką).</a:t>
            </a:r>
            <a:endParaRPr lang="lt-LT" dirty="0"/>
          </a:p>
        </p:txBody>
      </p:sp>
    </p:spTree>
    <p:extLst>
      <p:ext uri="{BB962C8B-B14F-4D97-AF65-F5344CB8AC3E}">
        <p14:creationId xmlns:p14="http://schemas.microsoft.com/office/powerpoint/2010/main" val="4199392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t-LT"/>
          </a:p>
        </p:txBody>
      </p:sp>
      <p:sp>
        <p:nvSpPr>
          <p:cNvPr id="3" name="Content Placeholder 2"/>
          <p:cNvSpPr>
            <a:spLocks noGrp="1"/>
          </p:cNvSpPr>
          <p:nvPr>
            <p:ph idx="1"/>
          </p:nvPr>
        </p:nvSpPr>
        <p:spPr>
          <a:xfrm>
            <a:off x="457200" y="476672"/>
            <a:ext cx="8229600" cy="5649491"/>
          </a:xfrm>
        </p:spPr>
        <p:txBody>
          <a:bodyPr>
            <a:normAutofit lnSpcReduction="10000"/>
          </a:bodyPr>
          <a:lstStyle/>
          <a:p>
            <a:pPr marL="0" indent="0">
              <a:buNone/>
            </a:pPr>
            <a:r>
              <a:rPr lang="lt-LT" b="1" i="1" dirty="0" smtClean="0"/>
              <a:t>Kūno kultūra apima šias veiklos sritis:</a:t>
            </a:r>
          </a:p>
          <a:p>
            <a:pPr algn="just">
              <a:buFontTx/>
              <a:buChar char="-"/>
            </a:pPr>
            <a:r>
              <a:rPr lang="lt-LT" b="1" i="1" dirty="0" smtClean="0"/>
              <a:t>Sveiką gyvenseną </a:t>
            </a:r>
            <a:r>
              <a:rPr lang="lt-LT" dirty="0" smtClean="0"/>
              <a:t>(savęs pažinimą, savikontrolę, fizinį aktyvumą, sveiką mitybą, žinias apie neigiamą rūkymo ir alkoholinių gėrimų vartojimo poveikį sveikatai).</a:t>
            </a:r>
          </a:p>
          <a:p>
            <a:pPr algn="just">
              <a:buFontTx/>
              <a:buChar char="-"/>
            </a:pPr>
            <a:r>
              <a:rPr lang="lt-LT" b="1" i="1" dirty="0" smtClean="0"/>
              <a:t>Judėjimo įgūdžius </a:t>
            </a:r>
            <a:r>
              <a:rPr lang="lt-LT" dirty="0" smtClean="0"/>
              <a:t>(taisyklingą laikyseną, taisyklingą kvėpavimą, judėjimo gebėjimus: bėgimą, nešimą, stūmimą, ridenimąsi, ropojimą, pusiausvyrą) bei intelektinius įgūdžius (dėmesio koncentraciją, pasitikėjimą savo jėgomis).</a:t>
            </a:r>
            <a:endParaRPr lang="lt-LT" dirty="0"/>
          </a:p>
        </p:txBody>
      </p:sp>
    </p:spTree>
    <p:extLst>
      <p:ext uri="{BB962C8B-B14F-4D97-AF65-F5344CB8AC3E}">
        <p14:creationId xmlns:p14="http://schemas.microsoft.com/office/powerpoint/2010/main" val="3718948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TotalTime>
  <Words>817</Words>
  <Application>Microsoft Office PowerPoint</Application>
  <PresentationFormat>On-screen Show (4:3)</PresentationFormat>
  <Paragraphs>68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Trek</vt:lpstr>
      <vt:lpstr>Fizinio aktyvumo raiška priešmokykliniame amžiuje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Edita</dc:creator>
  <cp:lastModifiedBy>Edita</cp:lastModifiedBy>
  <cp:revision>8</cp:revision>
  <dcterms:created xsi:type="dcterms:W3CDTF">2017-01-17T14:31:50Z</dcterms:created>
  <dcterms:modified xsi:type="dcterms:W3CDTF">2017-01-17T15:52:39Z</dcterms:modified>
</cp:coreProperties>
</file>