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306" r:id="rId4"/>
    <p:sldId id="307" r:id="rId5"/>
    <p:sldId id="30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05" r:id="rId14"/>
    <p:sldId id="265" r:id="rId15"/>
    <p:sldId id="266" r:id="rId16"/>
    <p:sldId id="267" r:id="rId17"/>
    <p:sldId id="268" r:id="rId18"/>
    <p:sldId id="269" r:id="rId19"/>
    <p:sldId id="272" r:id="rId20"/>
    <p:sldId id="270" r:id="rId21"/>
    <p:sldId id="275" r:id="rId22"/>
    <p:sldId id="271" r:id="rId23"/>
    <p:sldId id="309" r:id="rId24"/>
    <p:sldId id="310" r:id="rId25"/>
    <p:sldId id="311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96" r:id="rId40"/>
    <p:sldId id="289" r:id="rId41"/>
    <p:sldId id="291" r:id="rId42"/>
    <p:sldId id="293" r:id="rId43"/>
    <p:sldId id="297" r:id="rId44"/>
    <p:sldId id="298" r:id="rId45"/>
    <p:sldId id="312" r:id="rId46"/>
    <p:sldId id="299" r:id="rId47"/>
    <p:sldId id="300" r:id="rId48"/>
    <p:sldId id="301" r:id="rId49"/>
    <p:sldId id="302" r:id="rId50"/>
    <p:sldId id="303" r:id="rId51"/>
    <p:sldId id="313" r:id="rId52"/>
    <p:sldId id="314" r:id="rId53"/>
    <p:sldId id="315" r:id="rId54"/>
    <p:sldId id="316" r:id="rId55"/>
    <p:sldId id="319" r:id="rId56"/>
    <p:sldId id="294" r:id="rId57"/>
    <p:sldId id="295" r:id="rId5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60" autoAdjust="0"/>
    <p:restoredTop sz="94660"/>
  </p:normalViewPr>
  <p:slideViewPr>
    <p:cSldViewPr>
      <p:cViewPr varScale="1">
        <p:scale>
          <a:sx n="73" d="100"/>
          <a:sy n="73" d="100"/>
        </p:scale>
        <p:origin x="-126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14F9879-916A-4AD3-844A-60113976C4D8}" type="datetimeFigureOut">
              <a:rPr lang="lt-LT" smtClean="0"/>
              <a:pPr/>
              <a:t>2017-01-17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lt-L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718542E-3742-409E-ABEB-80903B0F213C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latin typeface="+mn-lt"/>
              </a:rPr>
              <a:t>Eksperimentai ir tyrinėjimai </a:t>
            </a:r>
            <a:br>
              <a:rPr lang="lt-LT" dirty="0" smtClean="0">
                <a:latin typeface="+mn-lt"/>
              </a:rPr>
            </a:br>
            <a:r>
              <a:rPr lang="lt-LT" dirty="0" smtClean="0">
                <a:latin typeface="+mn-lt"/>
              </a:rPr>
              <a:t>priešmokykliniame amžiuje</a:t>
            </a:r>
            <a:endParaRPr lang="lt-LT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t-LT" sz="2000" dirty="0" smtClean="0">
                <a:latin typeface="+mj-lt"/>
              </a:rPr>
              <a:t>PARENGĖ: SANDRA LEONAVIČIENĖ</a:t>
            </a:r>
          </a:p>
          <a:p>
            <a:r>
              <a:rPr lang="en-US" sz="2000" dirty="0" smtClean="0">
                <a:latin typeface="+mj-lt"/>
              </a:rPr>
              <a:t>2016-2017 M.M.</a:t>
            </a:r>
            <a:endParaRPr lang="lt-LT" sz="2000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Skirtų pagrindines objektų savybes (spalvas, formas, dydį, skaičių masę;</a:t>
            </a:r>
          </a:p>
          <a:p>
            <a:r>
              <a:rPr lang="lt-LT" dirty="0" smtClean="0"/>
              <a:t>Gebėtų klasifikuoti pagal tam tikrus požymius;</a:t>
            </a:r>
          </a:p>
          <a:p>
            <a:r>
              <a:rPr lang="lt-LT" dirty="0" smtClean="0"/>
              <a:t>Prisimintų, apmąstytų ir interpretuotų savo įspūdžius ir patirtį; </a:t>
            </a:r>
          </a:p>
          <a:p>
            <a:r>
              <a:rPr lang="lt-LT" dirty="0" smtClean="0"/>
              <a:t>Kritiškai analizuotų informaciją ir ją tikslintųsi.</a:t>
            </a:r>
            <a:endParaRPr lang="lt-LT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AŠ PRIEŠMOKYKLINUKAS TODĖL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Man įdomu tyrinėti gamtos reiškinius ir mane supančius daiktus;</a:t>
            </a:r>
          </a:p>
          <a:p>
            <a:r>
              <a:rPr lang="lt-LT" dirty="0" smtClean="0"/>
              <a:t>Esu smalsus ir noriai tyrinėju atlieku įvairius eksperimentus bei renku informaciją;</a:t>
            </a:r>
          </a:p>
          <a:p>
            <a:r>
              <a:rPr lang="lt-LT" dirty="0" smtClean="0"/>
              <a:t>Pažįstu pasaulį visais savo jutimais, protu ir vaizduote. </a:t>
            </a:r>
          </a:p>
          <a:p>
            <a:r>
              <a:rPr lang="lt-LT" dirty="0" smtClean="0"/>
              <a:t>Viską stebiu ir išbandau pats;</a:t>
            </a:r>
          </a:p>
          <a:p>
            <a:r>
              <a:rPr lang="lt-LT" dirty="0" smtClean="0"/>
              <a:t>Stengiuosi prisiminti ir apmąstyti, tai, ką patyriau.</a:t>
            </a:r>
            <a:endParaRPr lang="lt-L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TEMOS AKTUALUMAS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Svarbu, kad atliekamas tyrimas, bandymas, eksperimentas glaudžiai sietųsi su savaitine tema, poteme, metų laikais, gamtos reiškiniais, atsitiktiniais įvykiais grupėje ar kitoje aplinkoje;</a:t>
            </a:r>
          </a:p>
          <a:p>
            <a:r>
              <a:rPr lang="lt-LT" dirty="0" smtClean="0"/>
              <a:t>Tyrinėjimai   ir bandymai gali būti atliekami spontaniškai veikiant arba suplanuoti iš anksto.</a:t>
            </a:r>
            <a:endParaRPr lang="lt-L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lt-LT" sz="4000" dirty="0" smtClean="0"/>
              <a:t>KIEKVIENAS BANDYMAS VAIKUI SUTEIKIA PASIDIŽIAVIMO BEI PASITIKĖJIMO SAVIMI JAUSMĄ, NES ŽINIOS JAM NĖRA PRIMETAMOS, O VISAS TIESAS JIS </a:t>
            </a:r>
          </a:p>
          <a:p>
            <a:pPr algn="ctr">
              <a:buNone/>
            </a:pPr>
            <a:r>
              <a:rPr lang="lt-LT" sz="4000" dirty="0" smtClean="0"/>
              <a:t>ATRANDA PATS.</a:t>
            </a:r>
            <a:endParaRPr lang="lt-LT" sz="4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RUDENS DIRBTUVĖJE</a:t>
            </a:r>
            <a:endParaRPr lang="lt-LT" dirty="0"/>
          </a:p>
        </p:txBody>
      </p:sp>
      <p:pic>
        <p:nvPicPr>
          <p:cNvPr id="4" name="Content Placeholder 3" descr="C:\Users\hp\Desktop\nuotraukos 2\147522136804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143668" cy="433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>
                <a:latin typeface="+mn-lt"/>
              </a:rPr>
              <a:t>GAUNAMAS</a:t>
            </a:r>
            <a:r>
              <a:rPr lang="en-US" dirty="0" smtClean="0">
                <a:latin typeface="+mn-lt"/>
              </a:rPr>
              <a:t> REZULTATAS</a:t>
            </a:r>
            <a:endParaRPr lang="lt-LT" dirty="0">
              <a:latin typeface="+mn-lt"/>
            </a:endParaRPr>
          </a:p>
        </p:txBody>
      </p:sp>
      <p:pic>
        <p:nvPicPr>
          <p:cNvPr id="4" name="Content Placeholder 3" descr="C:\Users\hp\Desktop\nuotraukos 2\147522241698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464347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nuotraukos 2\147522213742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4786314" y="4214818"/>
            <a:ext cx="4071966" cy="225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SENELIO KIEME</a:t>
            </a:r>
            <a:endParaRPr lang="lt-LT" dirty="0"/>
          </a:p>
        </p:txBody>
      </p:sp>
      <p:pic>
        <p:nvPicPr>
          <p:cNvPr id="4" name="Content Placeholder 3" descr="C:\Users\hp\Desktop\nuotraukos 2\147672842352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785926"/>
            <a:ext cx="571504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PER BALAS</a:t>
            </a:r>
            <a:endParaRPr lang="lt-LT" dirty="0"/>
          </a:p>
        </p:txBody>
      </p:sp>
      <p:pic>
        <p:nvPicPr>
          <p:cNvPr id="4" name="Content Placeholder 3" descr="C:\Users\hp\Desktop\nuotraukos 2\147565843752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71612"/>
            <a:ext cx="6357982" cy="43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TARP ŽVAKELIŲ IR ŽVAIGŽDELIŲ</a:t>
            </a:r>
            <a:endParaRPr lang="lt-LT" dirty="0"/>
          </a:p>
        </p:txBody>
      </p:sp>
      <p:pic>
        <p:nvPicPr>
          <p:cNvPr id="4" name="Content Placeholder 3" descr="C:\Users\hp\Desktop\nuotraukos 2\1478853498163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85918" y="1714488"/>
            <a:ext cx="5786478" cy="387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 2\147859231784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471490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nuotraukos 2\147859193429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357562"/>
            <a:ext cx="4786346" cy="272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lt-LT" sz="2400" dirty="0" smtClean="0"/>
          </a:p>
          <a:p>
            <a:pPr algn="ctr">
              <a:buNone/>
            </a:pPr>
            <a:r>
              <a:rPr lang="lt-LT" sz="2800" dirty="0" smtClean="0"/>
              <a:t>NUO PAT PIRMŲJŲ  DIENŲ VAIKAS TYRINĖJA JĮ SUPANTĮ PASAULĮ. VAIKUI TAI NAUJA, NEPAŽINTA ERDVĖ, KURIOJE VISKAS VILIOJA IR DOMINA. IKIMOKYKLINIAME IR PRIEŠMOKYKLINIAME AMŽIUJE VAIKAI YPATINGAI SMALSŪS: NORIAI TYRINĖJA,  KASDIEN IŠBANDO NAUJUS, JIEMS NEŽINOMUS DALYKUS, STEBI, EKSPERIMENTUOJA SU APLINKOJE ESANČIAIS DAIKTAIS. PER ĮGAUTĄ PATIRTĮ JIE PATIRIA ĮVAIRIŲ IŠGYVENIMŲ IR PLĖTOJA PAŽINTINĘ </a:t>
            </a:r>
          </a:p>
          <a:p>
            <a:pPr algn="ctr">
              <a:buNone/>
            </a:pPr>
            <a:r>
              <a:rPr lang="lt-LT" sz="2800" dirty="0" smtClean="0"/>
              <a:t>PATIRTĮ.</a:t>
            </a:r>
            <a:endParaRPr lang="lt-LT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lt-LT" dirty="0" smtClean="0"/>
              <a:t>ŽVAKELIŲ GAMINIMAS</a:t>
            </a:r>
            <a:endParaRPr lang="lt-LT" dirty="0"/>
          </a:p>
        </p:txBody>
      </p:sp>
      <p:pic>
        <p:nvPicPr>
          <p:cNvPr id="4" name="Content Placeholder 3" descr="C:\Users\hp\Desktop\nuotraukos 2\147885442491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6715172" cy="452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GAUNAMAS</a:t>
            </a:r>
            <a:r>
              <a:rPr lang="en-US" dirty="0" smtClean="0"/>
              <a:t> REZULTATAS</a:t>
            </a:r>
            <a:endParaRPr lang="lt-LT" dirty="0"/>
          </a:p>
        </p:txBody>
      </p:sp>
      <p:pic>
        <p:nvPicPr>
          <p:cNvPr id="4" name="Content Placeholder 3" descr="C:\Users\hp\Desktop\nuotraukos 3\1478592640433.jpg"/>
          <p:cNvPicPr>
            <a:picLocks noGrp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14554"/>
            <a:ext cx="4572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 2\147885557603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74601" y="3312217"/>
            <a:ext cx="32668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KAI </a:t>
            </a:r>
            <a:r>
              <a:rPr lang="lt-LT" dirty="0" smtClean="0"/>
              <a:t>NĖRA ORO</a:t>
            </a:r>
            <a:endParaRPr lang="lt-LT" dirty="0"/>
          </a:p>
        </p:txBody>
      </p:sp>
      <p:pic>
        <p:nvPicPr>
          <p:cNvPr id="4" name="Content Placeholder 3" descr="C:\Users\hp\Desktop\nuotraukos 2\1480306249824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14480" y="2285992"/>
            <a:ext cx="5857904" cy="3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PIEŠIMAS VAŠKU ANT VANDENS</a:t>
            </a:r>
            <a:endParaRPr lang="lt-LT" dirty="0"/>
          </a:p>
        </p:txBody>
      </p:sp>
      <p:pic>
        <p:nvPicPr>
          <p:cNvPr id="4" name="Content Placeholder 3" descr="C:\Users\hp\Desktop\bandymas ugnikalnis\20170116_13333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bandymas ugnikalnis\20170116_1336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80286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bandymas ugnikalnis\20170116_13371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214842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1339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71810"/>
            <a:ext cx="421484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bandymas ugnikalnis\20170116_1353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018359" y="3482179"/>
            <a:ext cx="2821004" cy="242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PRIE STALO</a:t>
            </a:r>
            <a:endParaRPr lang="lt-LT" dirty="0"/>
          </a:p>
        </p:txBody>
      </p:sp>
      <p:pic>
        <p:nvPicPr>
          <p:cNvPr id="4" name="Content Placeholder 3" descr="C:\Users\hp\Desktop\nuotraukos 2\147945978361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928802"/>
            <a:ext cx="4286280" cy="24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 2\147945930970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500438"/>
            <a:ext cx="428628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GRŪDINĖS KULTŪROS</a:t>
            </a:r>
            <a:endParaRPr lang="lt-LT" dirty="0"/>
          </a:p>
        </p:txBody>
      </p:sp>
      <p:pic>
        <p:nvPicPr>
          <p:cNvPr id="4" name="Content Placeholder 3" descr="C:\Users\hp\Desktop\nuotraukos 2\1479462087098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85918" y="1857364"/>
            <a:ext cx="6072218" cy="4094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PER SNIEGĄ</a:t>
            </a:r>
            <a:endParaRPr lang="lt-LT" dirty="0"/>
          </a:p>
        </p:txBody>
      </p:sp>
      <p:pic>
        <p:nvPicPr>
          <p:cNvPr id="4" name="Content Placeholder 3" descr="C:\Users\hp\Desktop\nuotraukos 2\1480665073948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4572032" cy="2601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\20161202_1153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00438"/>
            <a:ext cx="4469300" cy="29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 2\148066542240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43577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\20161202_095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929066"/>
            <a:ext cx="4067300" cy="24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nuotraukos\20161202_1152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71546"/>
            <a:ext cx="40004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26893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t-LT" dirty="0" smtClean="0"/>
              <a:t>TYRINĖJIMŲ </a:t>
            </a:r>
            <a:r>
              <a:rPr lang="lt-LT" dirty="0" smtClean="0"/>
              <a:t>IR EKSPERIMENTAVIMO DĖKA  VAIKAI LAVINA SAVO POJŪČIUS: REGĖJIMĄ, LYTĖJIMĄ, KLAUSĄ, LAVĖJA AKIES-RANKOS KOORDINACIJA, IŠŠMOKSTA ILGIAU IŠLAIKYTI DĖMESĮ, UGDOSI SUMANUMĄ, MOTYVACIJĄ, LAVINA REAKCIJĄ, KAUPIA PATIRTĮ, DISKUTUOJA, SAMPROTAUJA, STIPRINA SAVO KRITINĮ MĄSTYMĄ, IŠMOKSTA SPRĘSTI PROBLEMAS, IMA GERIAU SUVOKTI JUOS SUPANTĮ PASAULĮ.</a:t>
            </a:r>
            <a:endParaRPr lang="lt-LT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SNAIGIŲ RAŠTAI</a:t>
            </a:r>
            <a:endParaRPr lang="lt-LT" dirty="0"/>
          </a:p>
        </p:txBody>
      </p:sp>
      <p:pic>
        <p:nvPicPr>
          <p:cNvPr id="4" name="Content Placeholder 3" descr="C:\Users\hp\Desktop\nuotraukos\20161215_10074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643050"/>
            <a:ext cx="442915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\20161215_1008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876"/>
            <a:ext cx="4318350" cy="282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GAUNAMAS REZULTATAS</a:t>
            </a:r>
            <a:endParaRPr lang="lt-LT" dirty="0"/>
          </a:p>
        </p:txBody>
      </p:sp>
      <p:pic>
        <p:nvPicPr>
          <p:cNvPr id="4" name="Content Placeholder 3" descr="C:\Users\hp\Desktop\nuotraukos\20161215_10385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AUGINAMI DRUSKOS KRISTALAI -</a:t>
            </a:r>
            <a:br>
              <a:rPr lang="lt-LT" dirty="0" smtClean="0"/>
            </a:br>
            <a:r>
              <a:rPr lang="lt-LT" dirty="0" smtClean="0"/>
              <a:t>ŠERKŠNAS</a:t>
            </a:r>
            <a:endParaRPr lang="lt-LT" dirty="0"/>
          </a:p>
        </p:txBody>
      </p:sp>
      <p:pic>
        <p:nvPicPr>
          <p:cNvPr id="4" name="Content Placeholder 3" descr="C:\Users\hp\Desktop\nuotraukos\20161219_14050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5786" y="2643184"/>
            <a:ext cx="371478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\20161215_085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857364"/>
            <a:ext cx="557216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SNIEGO TYRINĖJIMAS</a:t>
            </a:r>
            <a:endParaRPr lang="lt-LT" dirty="0"/>
          </a:p>
        </p:txBody>
      </p:sp>
      <p:pic>
        <p:nvPicPr>
          <p:cNvPr id="4" name="Content Placeholder 3" descr="C:\Users\hp\Desktop\nuotraukos\20161214_11471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\20161214_11474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142984"/>
            <a:ext cx="742955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ŠILTA - ŠALTA</a:t>
            </a:r>
            <a:endParaRPr lang="lt-LT" dirty="0"/>
          </a:p>
        </p:txBody>
      </p:sp>
      <p:pic>
        <p:nvPicPr>
          <p:cNvPr id="4" name="Content Placeholder 3" descr="C:\Users\hp\Desktop\nuotraukos\20161214_120336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\20161214_12052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80286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\20161214_1206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71546"/>
            <a:ext cx="77153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GAUNAMAS REZULTATAS</a:t>
            </a:r>
            <a:endParaRPr lang="lt-LT" dirty="0"/>
          </a:p>
        </p:txBody>
      </p:sp>
      <p:pic>
        <p:nvPicPr>
          <p:cNvPr id="4" name="Content Placeholder 3" descr="C:\Users\hp\Desktop\nuotraukos\20161214_14011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357717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nuotraukos\20161214_140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4143404" cy="239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 smtClean="0"/>
              <a:t>LENGVI IR SUNKŪS DAIKTAI</a:t>
            </a:r>
            <a:endParaRPr lang="lt-LT" sz="4000" dirty="0"/>
          </a:p>
        </p:txBody>
      </p:sp>
      <p:pic>
        <p:nvPicPr>
          <p:cNvPr id="4" name="Content Placeholder 3" descr="C:\Users\hp\Desktop\bandymas ugnikalnis\20170116_11264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t-LT" dirty="0" smtClean="0"/>
              <a:t>ATLIEKANT BANDYMUS, EKSPERIMENTUS VISADA LAUKIAMA GALUTINIO REZULTATO. VIENŲ EKSPERIMENTŲ REZULTATAI GAUNAMI IŠ KARTO IR VADINAMI </a:t>
            </a:r>
            <a:r>
              <a:rPr lang="lt-LT" b="1" dirty="0" smtClean="0"/>
              <a:t>MOMENTINIAIS. </a:t>
            </a:r>
            <a:r>
              <a:rPr lang="lt-LT" dirty="0" smtClean="0"/>
              <a:t>KITŲ EKSPERIMENTŲ REZULTATAI YRA GAUNAMI PO TAM TIKRO LAIKO, JIE VADINAMI </a:t>
            </a:r>
            <a:r>
              <a:rPr lang="lt-LT" b="1" dirty="0" smtClean="0"/>
              <a:t>ILGALAIKIAIS</a:t>
            </a:r>
            <a:r>
              <a:rPr lang="lt-LT" dirty="0" smtClean="0"/>
              <a:t> EKSPERIMENTAIS, PVZ.: iš sėklų auginami augalai, auginami druskos kristalai. </a:t>
            </a:r>
          </a:p>
          <a:p>
            <a:pPr algn="ctr">
              <a:buNone/>
            </a:pPr>
            <a:r>
              <a:rPr lang="lt-LT" dirty="0" smtClean="0"/>
              <a:t>ATLIEKANT ILGALAIKIUS EKSPERIMENTUS BŪTINA JUOS FIKSUOTI: FOTOGRAFUOTI, PIEŠTI,ŽYMĖTIS LAPE PASTEBĖJIMUS.</a:t>
            </a:r>
            <a:endParaRPr lang="lt-LT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uotraukos 2\147556238777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414340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1128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0052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C:\Users\hp\Desktop\nuotraukos 2\1475485171382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2500298" y="3500438"/>
            <a:ext cx="4429156" cy="283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3200" dirty="0" smtClean="0"/>
              <a:t>TYRINĖJIMAS LAUKE</a:t>
            </a:r>
            <a:br>
              <a:rPr lang="lt-LT" sz="3200" dirty="0" smtClean="0"/>
            </a:br>
            <a:r>
              <a:rPr lang="lt-LT" sz="3200" dirty="0" smtClean="0"/>
              <a:t>KUR PASISLĖPĖ MAŽI VABALIUKAI?</a:t>
            </a:r>
            <a:endParaRPr lang="lt-LT" sz="3200" dirty="0"/>
          </a:p>
        </p:txBody>
      </p:sp>
      <p:pic>
        <p:nvPicPr>
          <p:cNvPr id="4" name="Content Placeholder 3" descr="C:\Users\hp\Desktop\1483952799594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28728" y="1857364"/>
            <a:ext cx="6858048" cy="459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1483952948749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407196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14839531293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857628"/>
            <a:ext cx="3988211" cy="255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 descr="C:\Users\hp\Desktop\1483952692398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V="1">
            <a:off x="4500562" y="1785926"/>
            <a:ext cx="43862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UGNIKALNIO IŠSIVERŽIMAS</a:t>
            </a:r>
            <a:endParaRPr lang="lt-LT" dirty="0"/>
          </a:p>
        </p:txBody>
      </p:sp>
      <p:pic>
        <p:nvPicPr>
          <p:cNvPr id="4" name="Content Placeholder 3" descr="C:\Users\hp\Desktop\bandymas ugnikalnis\20170116_1006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1785918" y="1785926"/>
            <a:ext cx="585791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bandymas ugnikalnis\20170116_101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6357982" cy="449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600" dirty="0" smtClean="0"/>
              <a:t>EKSPERIMENTO FIKSAVIMAS PIEŠINYJE</a:t>
            </a:r>
            <a:endParaRPr lang="lt-LT" sz="3600" dirty="0"/>
          </a:p>
        </p:txBody>
      </p:sp>
      <p:pic>
        <p:nvPicPr>
          <p:cNvPr id="1026" name="Picture 2" descr="C:\Users\hp\Desktop\bandymas ugnikalnis\20170116_10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2"/>
            <a:ext cx="4000528" cy="2424067"/>
          </a:xfrm>
          <a:prstGeom prst="rect">
            <a:avLst/>
          </a:prstGeom>
          <a:noFill/>
        </p:spPr>
      </p:pic>
      <p:pic>
        <p:nvPicPr>
          <p:cNvPr id="6" name="Picture 5" descr="C:\Users\hp\Desktop\bandymas ugnikalnis\20170116_1032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643314"/>
            <a:ext cx="4387119" cy="2626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SŪRUS UR NESŪRUS VANDUO</a:t>
            </a:r>
            <a:endParaRPr lang="lt-LT" dirty="0"/>
          </a:p>
        </p:txBody>
      </p:sp>
      <p:pic>
        <p:nvPicPr>
          <p:cNvPr id="4" name="Content Placeholder 3" descr="C:\Users\hp\Desktop\bandymas ugnikalnis\20170116_09331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bandymas ugnikalnis\20170116_0950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400052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0958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16734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hp\Desktop\bandymas ugnikalnis\20170116_0959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786190"/>
            <a:ext cx="407196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GAUNAMAS REZULTATAS</a:t>
            </a:r>
            <a:endParaRPr lang="lt-LT" dirty="0"/>
          </a:p>
        </p:txBody>
      </p:sp>
      <p:pic>
        <p:nvPicPr>
          <p:cNvPr id="4" name="Content Placeholder 3" descr="C:\Users\hp\Desktop\bandymas ugnikalnis\20170116_10014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4357718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1014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3857652" cy="259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VANDENS PURSLAI</a:t>
            </a:r>
            <a:endParaRPr lang="lt-LT" dirty="0"/>
          </a:p>
        </p:txBody>
      </p:sp>
      <p:pic>
        <p:nvPicPr>
          <p:cNvPr id="4" name="Content Placeholder 3" descr="C:\Users\hp\Desktop\bandymas ugnikalnis\20170116_10173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lt-LT" sz="4400" dirty="0" smtClean="0"/>
              <a:t>EKSPERIMENTUODAMAS VAIKAS STIPRINS </a:t>
            </a:r>
          </a:p>
          <a:p>
            <a:pPr algn="ctr">
              <a:buNone/>
            </a:pPr>
            <a:r>
              <a:rPr lang="lt-LT" sz="4400" dirty="0" smtClean="0"/>
              <a:t>KALBOS, MATEMATINIUS, PAŽINIMO, SOCIALINIUS, SVEIKATOS STIPRINIMO IR MENINIUS ĮGŪDŽIUS.</a:t>
            </a:r>
            <a:endParaRPr lang="lt-LT" sz="4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bandymas ugnikalnis\20170116_1018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07196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1018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3116"/>
            <a:ext cx="4248926" cy="262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bandymas ugnikalnis\20170116_1019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4143404" cy="284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3600" dirty="0" smtClean="0"/>
              <a:t>SPALVOTI MUILO BURBULAI</a:t>
            </a:r>
            <a:endParaRPr lang="lt-LT" sz="3600" dirty="0"/>
          </a:p>
        </p:txBody>
      </p:sp>
      <p:pic>
        <p:nvPicPr>
          <p:cNvPr id="4" name="Content Placeholder 3" descr="C:\Users\hp\Desktop\Naujas aplankas\20170117_11153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600"/>
            <a:ext cx="77724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aujas aplankas\20170117_11154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0286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aujas aplankas\20170117_1116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0286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hp\Desktop\Naujas aplankas\20170117_11204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802866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GAUBLIO TYRINĖJIMAS</a:t>
            </a:r>
            <a:endParaRPr lang="lt-LT" dirty="0"/>
          </a:p>
        </p:txBody>
      </p:sp>
      <p:pic>
        <p:nvPicPr>
          <p:cNvPr id="4" name="Content Placeholder 3" descr="C:\Users\hp\Desktop\bandymas ugnikalnis\20170116_1132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89093"/>
            <a:ext cx="428628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bandymas ugnikalnis\20170116_113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71876"/>
            <a:ext cx="442912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lt-LT" dirty="0" smtClean="0"/>
              <a:t>INO SALĖ</a:t>
            </a:r>
            <a:endParaRPr lang="lt-LT" dirty="0"/>
          </a:p>
        </p:txBody>
      </p:sp>
      <p:pic>
        <p:nvPicPr>
          <p:cNvPr id="4" name="Content Placeholder 3" descr="C:\Users\hp\Desktop\nuotraukos\20161223_101355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dirty="0" smtClean="0"/>
              <a:t>DOKUMENTINIS FILMAS ,,ZAMBIJA”</a:t>
            </a:r>
            <a:endParaRPr lang="lt-LT" sz="4000" dirty="0"/>
          </a:p>
        </p:txBody>
      </p:sp>
      <p:pic>
        <p:nvPicPr>
          <p:cNvPr id="4" name="Content Placeholder 3" descr="C:\Users\hp\Desktop\nuotraukos\20161223_10204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14400" y="1879837"/>
            <a:ext cx="7772400" cy="43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Mokymo ir mokymosi metodai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Projektai, jų pristatymas ir aptarimas;</a:t>
            </a:r>
          </a:p>
          <a:p>
            <a:r>
              <a:rPr lang="lt-LT" b="1" dirty="0" smtClean="0"/>
              <a:t>Diskusijos, tyrinėjimai naudojant visus jutimus – regėjimą, lytėjimą, uoslę ir t.t.;</a:t>
            </a:r>
          </a:p>
          <a:p>
            <a:r>
              <a:rPr lang="lt-LT" b="1" dirty="0" smtClean="0"/>
              <a:t>Eksperimentavimas;</a:t>
            </a:r>
          </a:p>
          <a:p>
            <a:r>
              <a:rPr lang="lt-LT" dirty="0" smtClean="0"/>
              <a:t>Kūrybinės užduotys;</a:t>
            </a:r>
          </a:p>
          <a:p>
            <a:r>
              <a:rPr lang="lt-LT" dirty="0" smtClean="0"/>
              <a:t>Pažintinės išvykos;</a:t>
            </a:r>
          </a:p>
          <a:p>
            <a:r>
              <a:rPr lang="lt-LT" dirty="0" smtClean="0"/>
              <a:t>Ekskursijos.</a:t>
            </a:r>
          </a:p>
          <a:p>
            <a:endParaRPr lang="lt-LT" dirty="0" smtClean="0"/>
          </a:p>
          <a:p>
            <a:endParaRPr lang="lt-L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</a:t>
            </a:r>
            <a:r>
              <a:rPr lang="lt-LT" dirty="0" smtClean="0"/>
              <a:t>ompetencijos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/>
              <a:t>Priešmokyklinio ugdymo siekis – vaiko socialinė, sveikatos, pažinimo, komunikavimo ir meninė kompetencijos.</a:t>
            </a:r>
          </a:p>
          <a:p>
            <a:r>
              <a:rPr lang="lt-LT" dirty="0" smtClean="0"/>
              <a:t>Ypatingai eksperimentų ir tyrinėjimų metodas ypatingai aktualus ugdant pažinimo kompetenciją.</a:t>
            </a:r>
          </a:p>
          <a:p>
            <a:r>
              <a:rPr lang="lt-LT" dirty="0"/>
              <a:t>O</a:t>
            </a:r>
            <a:r>
              <a:rPr lang="lt-LT" dirty="0" smtClean="0"/>
              <a:t>rganizuojant priešmokyklinio ugdymo procesą labai svarbi visų kompetencijų integracija.  </a:t>
            </a:r>
            <a:endParaRPr lang="lt-L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Pažinimo kompetencija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Smalsumas, domėjimasis, informacijos rinkimas ir apdorojimas;</a:t>
            </a:r>
          </a:p>
          <a:p>
            <a:r>
              <a:rPr lang="lt-LT" dirty="0" smtClean="0"/>
              <a:t>Aktyvus aplinkos tyrinėjimas;</a:t>
            </a:r>
          </a:p>
          <a:p>
            <a:r>
              <a:rPr lang="lt-LT" dirty="0" smtClean="0"/>
              <a:t>Žinių, supratimo ir patirties interpretavimas ir kūrybiškas panaudojimas.</a:t>
            </a:r>
            <a:endParaRPr lang="lt-L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/>
              <a:t>SIEKTINA, KAD VAIKAS</a:t>
            </a:r>
            <a:endParaRPr lang="lt-L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Domėtųsi ir tyrinėtų gamtinę, socialinę aplinką, žmonių sukurtas vertybes;</a:t>
            </a:r>
          </a:p>
          <a:p>
            <a:r>
              <a:rPr lang="lt-LT" dirty="0" smtClean="0"/>
              <a:t>Ieškotų informacijos ir tyrinėtų aplinką pojūčiais, mąstymu ir vaizduote.</a:t>
            </a:r>
          </a:p>
          <a:p>
            <a:r>
              <a:rPr lang="lt-LT" dirty="0" smtClean="0"/>
              <a:t>Naudotų įvarius būdus pasauliui pažinti ir tyrinėti – stebėjimą, bandymą, modeliavimą ir kt.</a:t>
            </a:r>
            <a:endParaRPr lang="lt-LT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218</TotalTime>
  <Words>573</Words>
  <Application>Microsoft Office PowerPoint</Application>
  <PresentationFormat>On-screen Show (4:3)</PresentationFormat>
  <Paragraphs>74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Metro</vt:lpstr>
      <vt:lpstr>Eksperimentai ir tyrinėjimai  priešmokykliniame amžiuje</vt:lpstr>
      <vt:lpstr>Slide 2</vt:lpstr>
      <vt:lpstr>Slide 3</vt:lpstr>
      <vt:lpstr>Slide 4</vt:lpstr>
      <vt:lpstr>Slide 5</vt:lpstr>
      <vt:lpstr>Mokymo ir mokymosi metodai</vt:lpstr>
      <vt:lpstr>Kompetencijos</vt:lpstr>
      <vt:lpstr>Pažinimo kompetencija</vt:lpstr>
      <vt:lpstr> SIEKTINA, KAD VAIKAS</vt:lpstr>
      <vt:lpstr>Slide 10</vt:lpstr>
      <vt:lpstr>AŠ PRIEŠMOKYKLINUKAS TODĖL</vt:lpstr>
      <vt:lpstr>TEMOS AKTUALUMAS</vt:lpstr>
      <vt:lpstr>Slide 13</vt:lpstr>
      <vt:lpstr>RUDENS DIRBTUVĖJE</vt:lpstr>
      <vt:lpstr>GAUNAMAS REZULTATAS</vt:lpstr>
      <vt:lpstr>SENELIO KIEME</vt:lpstr>
      <vt:lpstr>PER BALAS</vt:lpstr>
      <vt:lpstr>TARP ŽVAKELIŲ IR ŽVAIGŽDELIŲ</vt:lpstr>
      <vt:lpstr>Slide 19</vt:lpstr>
      <vt:lpstr>ŽVAKELIŲ GAMINIMAS</vt:lpstr>
      <vt:lpstr>GAUNAMAS REZULTATAS</vt:lpstr>
      <vt:lpstr>KAI NĖRA ORO</vt:lpstr>
      <vt:lpstr>PIEŠIMAS VAŠKU ANT VANDENS</vt:lpstr>
      <vt:lpstr>Slide 24</vt:lpstr>
      <vt:lpstr>Slide 25</vt:lpstr>
      <vt:lpstr>PRIE STALO</vt:lpstr>
      <vt:lpstr>GRŪDINĖS KULTŪROS</vt:lpstr>
      <vt:lpstr>PER SNIEGĄ</vt:lpstr>
      <vt:lpstr>Slide 29</vt:lpstr>
      <vt:lpstr>SNAIGIŲ RAŠTAI</vt:lpstr>
      <vt:lpstr>GAUNAMAS REZULTATAS</vt:lpstr>
      <vt:lpstr>AUGINAMI DRUSKOS KRISTALAI - ŠERKŠNAS</vt:lpstr>
      <vt:lpstr>SNIEGO TYRINĖJIMAS</vt:lpstr>
      <vt:lpstr>Slide 34</vt:lpstr>
      <vt:lpstr>ŠILTA - ŠALTA</vt:lpstr>
      <vt:lpstr>Slide 36</vt:lpstr>
      <vt:lpstr>Slide 37</vt:lpstr>
      <vt:lpstr>GAUNAMAS REZULTATAS</vt:lpstr>
      <vt:lpstr>LENGVI IR SUNKŪS DAIKTAI</vt:lpstr>
      <vt:lpstr>Slide 40</vt:lpstr>
      <vt:lpstr>TYRINĖJIMAS LAUKE KUR PASISLĖPĖ MAŽI VABALIUKAI?</vt:lpstr>
      <vt:lpstr>Slide 42</vt:lpstr>
      <vt:lpstr>UGNIKALNIO IŠSIVERŽIMAS</vt:lpstr>
      <vt:lpstr>Slide 44</vt:lpstr>
      <vt:lpstr>EKSPERIMENTO FIKSAVIMAS PIEŠINYJE</vt:lpstr>
      <vt:lpstr>SŪRUS UR NESŪRUS VANDUO</vt:lpstr>
      <vt:lpstr>Slide 47</vt:lpstr>
      <vt:lpstr>GAUNAMAS REZULTATAS</vt:lpstr>
      <vt:lpstr>VANDENS PURSLAI</vt:lpstr>
      <vt:lpstr>Slide 50</vt:lpstr>
      <vt:lpstr>SPALVOTI MUILO BURBULAI</vt:lpstr>
      <vt:lpstr>Slide 52</vt:lpstr>
      <vt:lpstr>Slide 53</vt:lpstr>
      <vt:lpstr>Slide 54</vt:lpstr>
      <vt:lpstr>GAUBLIO TYRINĖJIMAS</vt:lpstr>
      <vt:lpstr>KINO SALĖ</vt:lpstr>
      <vt:lpstr>DOKUMENTINIS FILMAS ,,ZAMBIJA”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Eksperimentai ir tyrinėjimai  priešmokykliniame amžiuje</dc:title>
  <dc:creator>hp</dc:creator>
  <cp:lastModifiedBy>hp</cp:lastModifiedBy>
  <cp:revision>27</cp:revision>
  <dcterms:created xsi:type="dcterms:W3CDTF">2016-12-21T12:20:41Z</dcterms:created>
  <dcterms:modified xsi:type="dcterms:W3CDTF">2017-01-17T17:54:52Z</dcterms:modified>
</cp:coreProperties>
</file>